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  <p:sldId id="264" r:id="rId10"/>
    <p:sldId id="270" r:id="rId11"/>
    <p:sldId id="269" r:id="rId12"/>
    <p:sldId id="268" r:id="rId13"/>
    <p:sldId id="277" r:id="rId14"/>
    <p:sldId id="265" r:id="rId15"/>
    <p:sldId id="266" r:id="rId16"/>
    <p:sldId id="279" r:id="rId17"/>
    <p:sldId id="276" r:id="rId18"/>
    <p:sldId id="272" r:id="rId19"/>
    <p:sldId id="267" r:id="rId20"/>
    <p:sldId id="271" r:id="rId21"/>
    <p:sldId id="274" r:id="rId22"/>
    <p:sldId id="273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D7B1-F0D3-45DA-97B0-2D38EB370EFB}" type="datetimeFigureOut">
              <a:rPr lang="de-AT" smtClean="0"/>
              <a:t>26.04.2011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87D3-E20B-4063-B2CE-70614F4C3C7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857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D7B1-F0D3-45DA-97B0-2D38EB370EFB}" type="datetimeFigureOut">
              <a:rPr lang="de-AT" smtClean="0"/>
              <a:t>26.04.2011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87D3-E20B-4063-B2CE-70614F4C3C7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39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D7B1-F0D3-45DA-97B0-2D38EB370EFB}" type="datetimeFigureOut">
              <a:rPr lang="de-AT" smtClean="0"/>
              <a:t>26.04.2011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87D3-E20B-4063-B2CE-70614F4C3C7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024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D7B1-F0D3-45DA-97B0-2D38EB370EFB}" type="datetimeFigureOut">
              <a:rPr lang="de-AT" smtClean="0"/>
              <a:t>26.04.2011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87D3-E20B-4063-B2CE-70614F4C3C7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2356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D7B1-F0D3-45DA-97B0-2D38EB370EFB}" type="datetimeFigureOut">
              <a:rPr lang="de-AT" smtClean="0"/>
              <a:t>26.04.2011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87D3-E20B-4063-B2CE-70614F4C3C7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7677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D7B1-F0D3-45DA-97B0-2D38EB370EFB}" type="datetimeFigureOut">
              <a:rPr lang="de-AT" smtClean="0"/>
              <a:t>26.04.2011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87D3-E20B-4063-B2CE-70614F4C3C7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630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D7B1-F0D3-45DA-97B0-2D38EB370EFB}" type="datetimeFigureOut">
              <a:rPr lang="de-AT" smtClean="0"/>
              <a:t>26.04.2011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87D3-E20B-4063-B2CE-70614F4C3C7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295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D7B1-F0D3-45DA-97B0-2D38EB370EFB}" type="datetimeFigureOut">
              <a:rPr lang="de-AT" smtClean="0"/>
              <a:t>26.04.2011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87D3-E20B-4063-B2CE-70614F4C3C7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463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D7B1-F0D3-45DA-97B0-2D38EB370EFB}" type="datetimeFigureOut">
              <a:rPr lang="de-AT" smtClean="0"/>
              <a:t>26.04.2011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87D3-E20B-4063-B2CE-70614F4C3C7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909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D7B1-F0D3-45DA-97B0-2D38EB370EFB}" type="datetimeFigureOut">
              <a:rPr lang="de-AT" smtClean="0"/>
              <a:t>26.04.2011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87D3-E20B-4063-B2CE-70614F4C3C7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257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D7B1-F0D3-45DA-97B0-2D38EB370EFB}" type="datetimeFigureOut">
              <a:rPr lang="de-AT" smtClean="0"/>
              <a:t>26.04.2011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87D3-E20B-4063-B2CE-70614F4C3C7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004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DD7B1-F0D3-45DA-97B0-2D38EB370EFB}" type="datetimeFigureOut">
              <a:rPr lang="de-AT" smtClean="0"/>
              <a:t>26.04.2011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387D3-E20B-4063-B2CE-70614F4C3C7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551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o-official.org/" TargetMode="External"/><Relationship Id="rId7" Type="http://schemas.openxmlformats.org/officeDocument/2006/relationships/hyperlink" Target="mailto:robert.geretschlaeger@brgkepler.at" TargetMode="External"/><Relationship Id="rId2" Type="http://schemas.openxmlformats.org/officeDocument/2006/relationships/hyperlink" Target="http://www.oemo.a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eretschlaeger.brgkepler.at/" TargetMode="External"/><Relationship Id="rId5" Type="http://schemas.openxmlformats.org/officeDocument/2006/relationships/hyperlink" Target="http://www.math-ksf.org/" TargetMode="External"/><Relationship Id="rId4" Type="http://schemas.openxmlformats.org/officeDocument/2006/relationships/hyperlink" Target="http://www.kaenguru.a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Suchen nach der schönsten Aufgabe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smtClean="0"/>
              <a:t>Wie entstehen mathematische Wettbewerbe?</a:t>
            </a:r>
          </a:p>
          <a:p>
            <a:r>
              <a:rPr lang="de-AT" dirty="0" smtClean="0"/>
              <a:t>Robert Geretschläger, Graz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600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de-AT" sz="2000" dirty="0" smtClean="0">
                <a:solidFill>
                  <a:schemeClr val="bg1">
                    <a:lumMod val="85000"/>
                  </a:schemeClr>
                </a:solidFill>
              </a:rPr>
              <a:t>Suchen nach der schönsten Aufgabe                                     Robert Geretschläger</a:t>
            </a:r>
            <a:endParaRPr lang="de-AT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AT" dirty="0" smtClean="0"/>
              <a:t>Der IMO „Lehrplan“</a:t>
            </a:r>
          </a:p>
          <a:p>
            <a:r>
              <a:rPr lang="de-AT" dirty="0" smtClean="0"/>
              <a:t>Algebra</a:t>
            </a:r>
          </a:p>
          <a:p>
            <a:pPr marL="0" indent="0">
              <a:buNone/>
            </a:pPr>
            <a:r>
              <a:rPr lang="de-AT" sz="2400" dirty="0" smtClean="0"/>
              <a:t>Funktionalgleichungen, Ungleichungen, Gleichungssysteme</a:t>
            </a:r>
          </a:p>
          <a:p>
            <a:r>
              <a:rPr lang="de-AT" dirty="0" smtClean="0"/>
              <a:t>Geometrie</a:t>
            </a:r>
          </a:p>
          <a:p>
            <a:pPr marL="0" indent="0">
              <a:buNone/>
            </a:pPr>
            <a:r>
              <a:rPr lang="de-AT" sz="2400" dirty="0" smtClean="0"/>
              <a:t>ebene euklidische Geometrie</a:t>
            </a:r>
          </a:p>
          <a:p>
            <a:r>
              <a:rPr lang="de-AT" dirty="0" smtClean="0"/>
              <a:t>Kombinatorik</a:t>
            </a:r>
          </a:p>
          <a:p>
            <a:pPr marL="0" indent="0">
              <a:buNone/>
            </a:pPr>
            <a:r>
              <a:rPr lang="de-AT" sz="2400" dirty="0" smtClean="0"/>
              <a:t>Zählaufgaben, Spiele und Gewinnstrategien</a:t>
            </a:r>
          </a:p>
          <a:p>
            <a:r>
              <a:rPr lang="de-AT" dirty="0" smtClean="0"/>
              <a:t>Zahlentheorie</a:t>
            </a:r>
          </a:p>
          <a:p>
            <a:pPr marL="0" indent="0">
              <a:buNone/>
            </a:pPr>
            <a:r>
              <a:rPr lang="de-AT" sz="2400" dirty="0" smtClean="0"/>
              <a:t>Teilbarkeit, diophantische Gleichungen</a:t>
            </a:r>
          </a:p>
          <a:p>
            <a:pPr marL="0" indent="0">
              <a:buNone/>
            </a:pPr>
            <a:endParaRPr lang="de-AT" sz="1200" dirty="0" smtClean="0"/>
          </a:p>
          <a:p>
            <a:pPr marL="0" indent="0">
              <a:buNone/>
            </a:pPr>
            <a:r>
              <a:rPr lang="de-AT" sz="3600" dirty="0" smtClean="0"/>
              <a:t>langjähriger internationaler Konsens</a:t>
            </a:r>
            <a:endParaRPr lang="de-AT" sz="3600" dirty="0"/>
          </a:p>
        </p:txBody>
      </p:sp>
    </p:spTree>
    <p:extLst>
      <p:ext uri="{BB962C8B-B14F-4D97-AF65-F5344CB8AC3E}">
        <p14:creationId xmlns:p14="http://schemas.microsoft.com/office/powerpoint/2010/main" val="305138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de-AT" sz="2000" dirty="0" smtClean="0">
                <a:solidFill>
                  <a:schemeClr val="bg1">
                    <a:lumMod val="85000"/>
                  </a:schemeClr>
                </a:solidFill>
              </a:rPr>
              <a:t>Suchen nach der schönsten Aufgabe                                     Robert Geretschläger</a:t>
            </a:r>
            <a:endParaRPr lang="de-AT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67" y="1052513"/>
            <a:ext cx="6764866" cy="5073650"/>
          </a:xfrm>
        </p:spPr>
      </p:pic>
    </p:spTree>
    <p:extLst>
      <p:ext uri="{BB962C8B-B14F-4D97-AF65-F5344CB8AC3E}">
        <p14:creationId xmlns:p14="http://schemas.microsoft.com/office/powerpoint/2010/main" val="30513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de-AT" sz="2000" dirty="0" smtClean="0">
                <a:solidFill>
                  <a:schemeClr val="bg1">
                    <a:lumMod val="85000"/>
                  </a:schemeClr>
                </a:solidFill>
              </a:rPr>
              <a:t>Suchen nach der schönsten Aufgabe                                     Robert Geretschläger</a:t>
            </a:r>
            <a:endParaRPr lang="de-AT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67" y="1052513"/>
            <a:ext cx="6764866" cy="5073650"/>
          </a:xfrm>
        </p:spPr>
      </p:pic>
    </p:spTree>
    <p:extLst>
      <p:ext uri="{BB962C8B-B14F-4D97-AF65-F5344CB8AC3E}">
        <p14:creationId xmlns:p14="http://schemas.microsoft.com/office/powerpoint/2010/main" val="30513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de-AT" sz="2000" dirty="0" smtClean="0">
                <a:solidFill>
                  <a:schemeClr val="bg1">
                    <a:lumMod val="85000"/>
                  </a:schemeClr>
                </a:solidFill>
              </a:rPr>
              <a:t>Suchen nach der schönsten Aufgabe                                     Robert Geretschläger</a:t>
            </a:r>
            <a:endParaRPr lang="de-AT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de-AT" dirty="0" smtClean="0"/>
              <a:t>IMO – Was bringt die Zukunft?</a:t>
            </a:r>
          </a:p>
          <a:p>
            <a:pPr marL="0" indent="0">
              <a:buNone/>
            </a:pPr>
            <a:endParaRPr lang="de-AT" dirty="0" smtClean="0"/>
          </a:p>
          <a:p>
            <a:r>
              <a:rPr lang="de-AT" dirty="0"/>
              <a:t>w</a:t>
            </a:r>
            <a:r>
              <a:rPr lang="de-AT" dirty="0" smtClean="0"/>
              <a:t>eiteres Wachstum</a:t>
            </a:r>
          </a:p>
          <a:p>
            <a:r>
              <a:rPr lang="de-AT" dirty="0" smtClean="0"/>
              <a:t>Schwierigkeiten Veranstalter zu finden</a:t>
            </a:r>
          </a:p>
          <a:p>
            <a:r>
              <a:rPr lang="de-AT" dirty="0" smtClean="0"/>
              <a:t>Google Million</a:t>
            </a:r>
          </a:p>
          <a:p>
            <a:r>
              <a:rPr lang="de-AT" dirty="0" smtClean="0"/>
              <a:t>Aufgaben werden möglicherweise durch ein Komitee ausgewählt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0901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de-AT" sz="2000" dirty="0" smtClean="0">
                <a:solidFill>
                  <a:schemeClr val="bg1">
                    <a:lumMod val="85000"/>
                  </a:schemeClr>
                </a:solidFill>
              </a:rPr>
              <a:t>Suchen nach der schönsten Aufgabe                                     Robert Geretschläger</a:t>
            </a:r>
            <a:endParaRPr lang="de-AT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 smtClean="0"/>
              <a:t>Känguru Aufgabenauswahlprozess</a:t>
            </a:r>
          </a:p>
          <a:p>
            <a:r>
              <a:rPr lang="de-AT" dirty="0" smtClean="0"/>
              <a:t>Vorschläge der teilnehmenden Länder</a:t>
            </a:r>
          </a:p>
          <a:p>
            <a:r>
              <a:rPr lang="de-AT" dirty="0" smtClean="0"/>
              <a:t>stehen auf Website zur Verfügung; Heft</a:t>
            </a:r>
          </a:p>
          <a:p>
            <a:r>
              <a:rPr lang="de-AT" dirty="0" smtClean="0"/>
              <a:t>Berechnung aller (hunderter!) Aufgaben</a:t>
            </a:r>
          </a:p>
          <a:p>
            <a:r>
              <a:rPr lang="de-AT" dirty="0" smtClean="0"/>
              <a:t>5 Arbeitsgruppen für 5 Kategorien</a:t>
            </a:r>
          </a:p>
          <a:p>
            <a:r>
              <a:rPr lang="de-AT" dirty="0" smtClean="0"/>
              <a:t>3-Punkteaufgaben sollten für alle leicht sein!</a:t>
            </a:r>
          </a:p>
          <a:p>
            <a:r>
              <a:rPr lang="de-AT" dirty="0" smtClean="0"/>
              <a:t>Gruppenarbeit abhängig von Gruppenleitung</a:t>
            </a:r>
          </a:p>
          <a:p>
            <a:r>
              <a:rPr lang="de-AT" dirty="0" smtClean="0"/>
              <a:t>offizielle Version auf interner Website</a:t>
            </a:r>
          </a:p>
          <a:p>
            <a:r>
              <a:rPr lang="de-AT" dirty="0" smtClean="0"/>
              <a:t>nationale Versionen entstehen individuell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220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de-AT" sz="2000" dirty="0" smtClean="0">
                <a:solidFill>
                  <a:schemeClr val="bg1">
                    <a:lumMod val="85000"/>
                  </a:schemeClr>
                </a:solidFill>
              </a:rPr>
              <a:t>Suchen nach der schönsten Aufgabe                                     Robert Geretschläger</a:t>
            </a:r>
            <a:endParaRPr lang="de-AT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 smtClean="0"/>
              <a:t>Der Känguru „Lehrplan“ - </a:t>
            </a:r>
            <a:r>
              <a:rPr lang="de-AT" dirty="0" err="1" smtClean="0"/>
              <a:t>konsensuale</a:t>
            </a:r>
            <a:r>
              <a:rPr lang="de-AT" dirty="0" smtClean="0"/>
              <a:t> Inhalte </a:t>
            </a:r>
          </a:p>
          <a:p>
            <a:r>
              <a:rPr lang="de-AT" sz="2800" dirty="0" smtClean="0"/>
              <a:t>Logik</a:t>
            </a:r>
            <a:endParaRPr lang="de-AT" sz="2800" dirty="0"/>
          </a:p>
          <a:p>
            <a:r>
              <a:rPr lang="de-AT" sz="2800" dirty="0" smtClean="0"/>
              <a:t>Rechnen</a:t>
            </a:r>
          </a:p>
          <a:p>
            <a:r>
              <a:rPr lang="de-AT" sz="2800" dirty="0" smtClean="0"/>
              <a:t>Schulalgebra: (</a:t>
            </a:r>
            <a:r>
              <a:rPr lang="de-AT" sz="2800" dirty="0" err="1" smtClean="0"/>
              <a:t>Un</a:t>
            </a:r>
            <a:r>
              <a:rPr lang="de-AT" sz="2800" dirty="0" smtClean="0"/>
              <a:t>-)Gleichungen, Folgen, komplexe Zahlen, …</a:t>
            </a:r>
            <a:endParaRPr lang="de-AT" sz="2800" dirty="0"/>
          </a:p>
          <a:p>
            <a:r>
              <a:rPr lang="de-AT" sz="2800" dirty="0" smtClean="0"/>
              <a:t>Geometrie: Raumvorstellung, Euklidische Geometrie, </a:t>
            </a:r>
            <a:r>
              <a:rPr lang="de-AT" sz="2800" dirty="0"/>
              <a:t>geometrische Berechnung </a:t>
            </a:r>
            <a:endParaRPr lang="de-AT" sz="2800" dirty="0" smtClean="0"/>
          </a:p>
          <a:p>
            <a:r>
              <a:rPr lang="de-AT" sz="2800" dirty="0" smtClean="0"/>
              <a:t>Kegelschnitte, Kreis, Kugel</a:t>
            </a:r>
          </a:p>
          <a:p>
            <a:r>
              <a:rPr lang="de-AT" sz="2800" dirty="0" smtClean="0"/>
              <a:t>Kombinatorik – Zählaufgaben</a:t>
            </a:r>
          </a:p>
          <a:p>
            <a:r>
              <a:rPr lang="de-AT" sz="2800" dirty="0" smtClean="0"/>
              <a:t>Funktionen: </a:t>
            </a:r>
            <a:r>
              <a:rPr lang="de-AT" sz="2800" dirty="0" err="1" smtClean="0"/>
              <a:t>exp</a:t>
            </a:r>
            <a:r>
              <a:rPr lang="de-AT" sz="2800" dirty="0" smtClean="0"/>
              <a:t>, log, sin, …</a:t>
            </a:r>
          </a:p>
          <a:p>
            <a:r>
              <a:rPr lang="de-AT" sz="2800" dirty="0" smtClean="0"/>
              <a:t>Teilbarkeitsaufgaben</a:t>
            </a:r>
          </a:p>
        </p:txBody>
      </p:sp>
    </p:spTree>
    <p:extLst>
      <p:ext uri="{BB962C8B-B14F-4D97-AF65-F5344CB8AC3E}">
        <p14:creationId xmlns:p14="http://schemas.microsoft.com/office/powerpoint/2010/main" val="7220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de-AT" sz="2000" dirty="0" smtClean="0">
                <a:solidFill>
                  <a:schemeClr val="bg1">
                    <a:lumMod val="85000"/>
                  </a:schemeClr>
                </a:solidFill>
              </a:rPr>
              <a:t>Suchen nach der schönsten Aufgabe                                     Robert Geretschläger</a:t>
            </a:r>
            <a:endParaRPr lang="de-AT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Der Känguru „Lehrplan“ </a:t>
            </a:r>
            <a:r>
              <a:rPr lang="de-AT" dirty="0" smtClean="0"/>
              <a:t>– was fehlt</a:t>
            </a:r>
          </a:p>
          <a:p>
            <a:pPr marL="0" indent="0">
              <a:buNone/>
            </a:pPr>
            <a:endParaRPr lang="de-AT" dirty="0" smtClean="0"/>
          </a:p>
          <a:p>
            <a:r>
              <a:rPr lang="de-AT" dirty="0" smtClean="0"/>
              <a:t>Stochastik (nur kombinatorische Wahrscheinlichkeit)</a:t>
            </a:r>
          </a:p>
          <a:p>
            <a:r>
              <a:rPr lang="de-AT" dirty="0" smtClean="0"/>
              <a:t>Analysis: Differential- und Integralrechnung </a:t>
            </a:r>
          </a:p>
          <a:p>
            <a:r>
              <a:rPr lang="de-AT" dirty="0" smtClean="0"/>
              <a:t>Vektoren, Matrizen</a:t>
            </a:r>
          </a:p>
          <a:p>
            <a:r>
              <a:rPr lang="de-AT" dirty="0" smtClean="0"/>
              <a:t>Algorithmen</a:t>
            </a:r>
          </a:p>
          <a:p>
            <a:r>
              <a:rPr lang="de-AT" dirty="0" smtClean="0"/>
              <a:t>Arbeiten mit Rechner, PC</a:t>
            </a:r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307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de-AT" sz="2000" dirty="0" smtClean="0">
                <a:solidFill>
                  <a:schemeClr val="bg1">
                    <a:lumMod val="85000"/>
                  </a:schemeClr>
                </a:solidFill>
              </a:rPr>
              <a:t>Suchen nach der schönsten Aufgabe                                     Robert Geretschläger</a:t>
            </a:r>
            <a:endParaRPr lang="de-AT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67" y="1052513"/>
            <a:ext cx="6764866" cy="5073650"/>
          </a:xfrm>
        </p:spPr>
      </p:pic>
    </p:spTree>
    <p:extLst>
      <p:ext uri="{BB962C8B-B14F-4D97-AF65-F5344CB8AC3E}">
        <p14:creationId xmlns:p14="http://schemas.microsoft.com/office/powerpoint/2010/main" val="8768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de-AT" sz="2000" dirty="0" smtClean="0">
                <a:solidFill>
                  <a:schemeClr val="bg1">
                    <a:lumMod val="85000"/>
                  </a:schemeClr>
                </a:solidFill>
              </a:rPr>
              <a:t>Suchen nach der schönsten Aufgabe                                     Robert Geretschläger</a:t>
            </a:r>
            <a:endParaRPr lang="de-AT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67" y="1052513"/>
            <a:ext cx="6764866" cy="5073650"/>
          </a:xfrm>
        </p:spPr>
      </p:pic>
    </p:spTree>
    <p:extLst>
      <p:ext uri="{BB962C8B-B14F-4D97-AF65-F5344CB8AC3E}">
        <p14:creationId xmlns:p14="http://schemas.microsoft.com/office/powerpoint/2010/main" val="304778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de-AT" sz="2000" dirty="0" smtClean="0">
                <a:solidFill>
                  <a:schemeClr val="bg1">
                    <a:lumMod val="85000"/>
                  </a:schemeClr>
                </a:solidFill>
              </a:rPr>
              <a:t>Suchen nach der schönsten Aufgabe                                     Robert Geretschläger</a:t>
            </a:r>
            <a:endParaRPr lang="de-AT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de-AT" dirty="0" smtClean="0"/>
              <a:t>Schnittstelle Schule - Wettbewerbe</a:t>
            </a:r>
          </a:p>
          <a:p>
            <a:r>
              <a:rPr lang="de-AT" dirty="0" err="1" smtClean="0"/>
              <a:t>Olympiadekurse</a:t>
            </a:r>
            <a:r>
              <a:rPr lang="de-AT" dirty="0"/>
              <a:t> </a:t>
            </a:r>
            <a:endParaRPr lang="de-AT" dirty="0" smtClean="0"/>
          </a:p>
          <a:p>
            <a:r>
              <a:rPr lang="de-AT" dirty="0" smtClean="0"/>
              <a:t>Sehr gute Unterstützung durch Schulbehörde </a:t>
            </a:r>
          </a:p>
          <a:p>
            <a:r>
              <a:rPr lang="de-AT" dirty="0" smtClean="0"/>
              <a:t>Durchschnitt </a:t>
            </a:r>
            <a:r>
              <a:rPr lang="de-AT" dirty="0" err="1" smtClean="0"/>
              <a:t>konsensualer</a:t>
            </a:r>
            <a:r>
              <a:rPr lang="de-AT" dirty="0" smtClean="0"/>
              <a:t> Inhalte mit österreichischen Lehrplänen wird mit steigendem Alter immer geringer</a:t>
            </a:r>
          </a:p>
          <a:p>
            <a:r>
              <a:rPr lang="de-AT" dirty="0" smtClean="0"/>
              <a:t>Dies gilt für die meisten Länder in viel geringerem Ausmaß</a:t>
            </a:r>
          </a:p>
          <a:p>
            <a:endParaRPr lang="de-AT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220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de-AT" sz="2000" dirty="0" smtClean="0">
                <a:solidFill>
                  <a:schemeClr val="bg1">
                    <a:lumMod val="85000"/>
                  </a:schemeClr>
                </a:solidFill>
              </a:rPr>
              <a:t>Suchen nach der schönsten Aufgabe                                     Robert Geretschläger</a:t>
            </a:r>
            <a:endParaRPr lang="de-AT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176464"/>
          </a:xfrm>
        </p:spPr>
        <p:txBody>
          <a:bodyPr/>
          <a:lstStyle/>
          <a:p>
            <a:r>
              <a:rPr lang="de-AT" dirty="0" smtClean="0"/>
              <a:t>Internationale Mathematikolympiade (IMO)</a:t>
            </a:r>
          </a:p>
          <a:p>
            <a:pPr>
              <a:buFont typeface="Courier New" pitchFamily="49" charset="0"/>
              <a:buChar char="o"/>
            </a:pPr>
            <a:r>
              <a:rPr lang="de-AT" dirty="0" smtClean="0"/>
              <a:t>Wettbewerb für Weltspitze</a:t>
            </a:r>
          </a:p>
          <a:p>
            <a:pPr>
              <a:buFont typeface="Courier New" pitchFamily="49" charset="0"/>
              <a:buChar char="o"/>
            </a:pPr>
            <a:r>
              <a:rPr lang="de-AT" dirty="0" smtClean="0"/>
              <a:t>Zugang zu Forschung/Universitäten</a:t>
            </a:r>
          </a:p>
          <a:p>
            <a:pPr>
              <a:buFont typeface="Courier New" pitchFamily="49" charset="0"/>
              <a:buChar char="o"/>
            </a:pPr>
            <a:endParaRPr lang="de-AT" dirty="0"/>
          </a:p>
          <a:p>
            <a:r>
              <a:rPr lang="de-AT" dirty="0" smtClean="0"/>
              <a:t>Känguru der Mathematik</a:t>
            </a:r>
          </a:p>
          <a:p>
            <a:pPr>
              <a:buFont typeface="Courier New" pitchFamily="49" charset="0"/>
              <a:buChar char="o"/>
            </a:pPr>
            <a:r>
              <a:rPr lang="de-AT" dirty="0" smtClean="0"/>
              <a:t>Breitenwettbewerb für alle</a:t>
            </a:r>
          </a:p>
          <a:p>
            <a:pPr>
              <a:buFont typeface="Courier New" pitchFamily="49" charset="0"/>
              <a:buChar char="o"/>
            </a:pPr>
            <a:r>
              <a:rPr lang="de-AT" dirty="0" smtClean="0"/>
              <a:t>Popularisierung des Fachs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6097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de-AT" sz="2000" dirty="0" smtClean="0">
                <a:solidFill>
                  <a:schemeClr val="bg1">
                    <a:lumMod val="85000"/>
                  </a:schemeClr>
                </a:solidFill>
              </a:rPr>
              <a:t>Suchen nach der schönsten Aufgabe                                     Robert Geretschläger</a:t>
            </a:r>
            <a:endParaRPr lang="de-AT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de-AT" dirty="0" smtClean="0"/>
              <a:t>Schnittstelle Universität - Wettbewerbe</a:t>
            </a:r>
          </a:p>
          <a:p>
            <a:r>
              <a:rPr lang="de-AT" dirty="0" smtClean="0"/>
              <a:t>IMO Aufgaben werden in vielen Ländern nur durch forschungsnähe gerechtfertigt</a:t>
            </a:r>
          </a:p>
          <a:p>
            <a:r>
              <a:rPr lang="de-AT" dirty="0" smtClean="0"/>
              <a:t>Besten IMO-Teilnehmer werden von Universitäten umworben; Stipendien</a:t>
            </a:r>
          </a:p>
          <a:p>
            <a:r>
              <a:rPr lang="de-AT" dirty="0" smtClean="0"/>
              <a:t>Viele Aufgaben sind Sonderfälle aus aktueller Forschung</a:t>
            </a:r>
          </a:p>
          <a:p>
            <a:r>
              <a:rPr lang="de-AT" dirty="0" smtClean="0"/>
              <a:t>Fachdidaktische Forschung zur Hochbegabtenförderung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4778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de-AT" sz="2000" dirty="0" smtClean="0">
                <a:solidFill>
                  <a:schemeClr val="bg1">
                    <a:lumMod val="85000"/>
                  </a:schemeClr>
                </a:solidFill>
              </a:rPr>
              <a:t>Suchen nach der schönsten Aufgabe                                     Robert Geretschläger</a:t>
            </a:r>
            <a:endParaRPr lang="de-AT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AT" dirty="0" smtClean="0"/>
              <a:t>Schnittstelle Tests – Wettbewerbe</a:t>
            </a:r>
          </a:p>
          <a:p>
            <a:pPr marL="0" indent="0">
              <a:buNone/>
            </a:pPr>
            <a:endParaRPr lang="de-AT" dirty="0" smtClean="0"/>
          </a:p>
          <a:p>
            <a:r>
              <a:rPr lang="de-AT" dirty="0" smtClean="0"/>
              <a:t>Känguru Wettbewerbe </a:t>
            </a:r>
            <a:r>
              <a:rPr lang="de-AT" dirty="0"/>
              <a:t>waren für viele in Österreich </a:t>
            </a:r>
            <a:r>
              <a:rPr lang="de-AT" dirty="0" smtClean="0"/>
              <a:t>erste Berührung mit Multiple Choice (Standards, PISA, künftige zentrale Reifeprüfung?)</a:t>
            </a:r>
          </a:p>
          <a:p>
            <a:r>
              <a:rPr lang="de-AT" dirty="0" smtClean="0"/>
              <a:t>Gleiche Inhalte für viele Länder schwer zu finden</a:t>
            </a:r>
          </a:p>
          <a:p>
            <a:r>
              <a:rPr lang="de-AT" dirty="0" smtClean="0"/>
              <a:t>Kombination Textverständnis mit mathematischen Inhalten</a:t>
            </a:r>
          </a:p>
        </p:txBody>
      </p:sp>
    </p:spTree>
    <p:extLst>
      <p:ext uri="{BB962C8B-B14F-4D97-AF65-F5344CB8AC3E}">
        <p14:creationId xmlns:p14="http://schemas.microsoft.com/office/powerpoint/2010/main" val="87685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de-AT" sz="2000" dirty="0" smtClean="0">
                <a:solidFill>
                  <a:schemeClr val="bg1">
                    <a:lumMod val="85000"/>
                  </a:schemeClr>
                </a:solidFill>
              </a:rPr>
              <a:t>Suchen nach der schönsten Aufgabe                                     Robert Geretschläger</a:t>
            </a:r>
            <a:endParaRPr lang="de-AT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AT" dirty="0" smtClean="0"/>
              <a:t>Websites:</a:t>
            </a:r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r>
              <a:rPr lang="de-AT" sz="2400" dirty="0" smtClean="0"/>
              <a:t>Österreichische Mathematikolympiade: </a:t>
            </a:r>
            <a:r>
              <a:rPr lang="de-AT" sz="2400" dirty="0" smtClean="0">
                <a:hlinkClick r:id="rId2"/>
              </a:rPr>
              <a:t>www.oemo.at</a:t>
            </a:r>
            <a:endParaRPr lang="de-AT" sz="2400" dirty="0" smtClean="0"/>
          </a:p>
          <a:p>
            <a:pPr marL="0" indent="0">
              <a:buNone/>
            </a:pPr>
            <a:r>
              <a:rPr lang="de-AT" sz="2400" dirty="0" smtClean="0"/>
              <a:t>IMO: </a:t>
            </a:r>
            <a:r>
              <a:rPr lang="de-AT" sz="2400" dirty="0" smtClean="0">
                <a:hlinkClick r:id="rId3"/>
              </a:rPr>
              <a:t>www.imo-official.org</a:t>
            </a:r>
            <a:endParaRPr lang="de-AT" sz="2400" dirty="0" smtClean="0"/>
          </a:p>
          <a:p>
            <a:pPr marL="0" indent="0">
              <a:buNone/>
            </a:pPr>
            <a:r>
              <a:rPr lang="de-AT" sz="2400" dirty="0" smtClean="0"/>
              <a:t>Känguru der Mathematik – Österreich: </a:t>
            </a:r>
            <a:r>
              <a:rPr lang="de-AT" sz="2400" dirty="0" smtClean="0">
                <a:hlinkClick r:id="rId4"/>
              </a:rPr>
              <a:t>www.kaenguru.at</a:t>
            </a:r>
            <a:endParaRPr lang="de-AT" sz="2400" dirty="0" smtClean="0"/>
          </a:p>
          <a:p>
            <a:pPr marL="0" indent="0">
              <a:buNone/>
            </a:pPr>
            <a:r>
              <a:rPr lang="de-AT" sz="2400" dirty="0" smtClean="0"/>
              <a:t>Känguru international: </a:t>
            </a:r>
            <a:r>
              <a:rPr lang="de-AT" sz="2400" dirty="0" smtClean="0">
                <a:hlinkClick r:id="rId5"/>
              </a:rPr>
              <a:t>www.math-ksf.org</a:t>
            </a:r>
            <a:endParaRPr lang="de-AT" sz="2400" dirty="0" smtClean="0"/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r>
              <a:rPr lang="de-AT" sz="2400" dirty="0" smtClean="0">
                <a:hlinkClick r:id="rId6"/>
              </a:rPr>
              <a:t>http://geretschlaeger.brgkepler.at</a:t>
            </a:r>
            <a:endParaRPr lang="de-AT" sz="2400" dirty="0" smtClean="0"/>
          </a:p>
          <a:p>
            <a:pPr marL="0" indent="0">
              <a:buNone/>
            </a:pPr>
            <a:r>
              <a:rPr lang="de-AT" sz="2400" dirty="0" smtClean="0">
                <a:hlinkClick r:id="rId7"/>
              </a:rPr>
              <a:t>robert.geretschlaeger@brgkepler.at</a:t>
            </a:r>
            <a:endParaRPr lang="de-AT" sz="2400" dirty="0" smtClean="0"/>
          </a:p>
          <a:p>
            <a:pPr marL="0" indent="0">
              <a:buNone/>
            </a:pPr>
            <a:endParaRPr lang="de-AT" sz="2400" dirty="0"/>
          </a:p>
          <a:p>
            <a:pPr marL="0" indent="0" algn="ctr">
              <a:buNone/>
            </a:pPr>
            <a:r>
              <a:rPr lang="de-AT" sz="4000" dirty="0" smtClean="0"/>
              <a:t>DANKE FÜR DIE AUFMERKSAMKEIT!</a:t>
            </a:r>
          </a:p>
          <a:p>
            <a:pPr marL="0" indent="0">
              <a:buNone/>
            </a:pP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304778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de-AT" sz="2000" dirty="0" smtClean="0">
                <a:solidFill>
                  <a:schemeClr val="bg1">
                    <a:lumMod val="85000"/>
                  </a:schemeClr>
                </a:solidFill>
              </a:rPr>
              <a:t>Suchen nach der schönsten Aufgabe                                     Robert Geretschläger</a:t>
            </a:r>
            <a:endParaRPr lang="de-AT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3888432"/>
          </a:xfrm>
        </p:spPr>
        <p:txBody>
          <a:bodyPr/>
          <a:lstStyle/>
          <a:p>
            <a:pPr marL="0" indent="0">
              <a:buNone/>
            </a:pPr>
            <a:r>
              <a:rPr lang="de-AT" sz="5400" dirty="0" smtClean="0"/>
              <a:t>IMO			Känguru</a:t>
            </a:r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r>
              <a:rPr lang="de-AT" dirty="0" smtClean="0"/>
              <a:t>seit 1959			seit 1991/95</a:t>
            </a:r>
          </a:p>
          <a:p>
            <a:pPr marL="0" indent="0">
              <a:buNone/>
            </a:pPr>
            <a:r>
              <a:rPr lang="de-AT" dirty="0" smtClean="0"/>
              <a:t>Österreich seit 1970	Österreich seit 1999</a:t>
            </a:r>
            <a:endParaRPr lang="de-AT" dirty="0"/>
          </a:p>
          <a:p>
            <a:pPr marL="0" indent="0">
              <a:buNone/>
            </a:pPr>
            <a:r>
              <a:rPr lang="de-AT" dirty="0" smtClean="0"/>
              <a:t>105 Länder		51 Länder</a:t>
            </a:r>
          </a:p>
          <a:p>
            <a:pPr marL="0" indent="0">
              <a:buNone/>
            </a:pPr>
            <a:r>
              <a:rPr lang="de-AT" dirty="0" smtClean="0"/>
              <a:t>ca. </a:t>
            </a:r>
            <a:r>
              <a:rPr lang="de-AT" dirty="0" smtClean="0"/>
              <a:t>600 </a:t>
            </a:r>
            <a:r>
              <a:rPr lang="de-AT" dirty="0" smtClean="0"/>
              <a:t>Teilnehmer	ca. </a:t>
            </a:r>
            <a:r>
              <a:rPr lang="de-AT" smtClean="0"/>
              <a:t>6 </a:t>
            </a:r>
            <a:r>
              <a:rPr lang="de-AT" dirty="0" smtClean="0"/>
              <a:t>000 000 Teilnehmer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685" y="1628800"/>
            <a:ext cx="1512168" cy="104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92254"/>
            <a:ext cx="151216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09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de-AT" sz="2000" dirty="0" smtClean="0">
                <a:solidFill>
                  <a:schemeClr val="bg1">
                    <a:lumMod val="85000"/>
                  </a:schemeClr>
                </a:solidFill>
              </a:rPr>
              <a:t>Suchen nach der schönsten Aufgabe                                     Robert Geretschläger</a:t>
            </a:r>
            <a:endParaRPr lang="de-AT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5"/>
          </a:xfrm>
        </p:spPr>
        <p:txBody>
          <a:bodyPr/>
          <a:lstStyle/>
          <a:p>
            <a:pPr marL="0" indent="0">
              <a:buNone/>
            </a:pPr>
            <a:r>
              <a:rPr lang="de-AT" dirty="0" smtClean="0"/>
              <a:t>Eine typische IMO Aufgabe: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 smtClean="0"/>
              <a:t>(Aufgabe 1; 2010) Man </a:t>
            </a:r>
            <a:r>
              <a:rPr lang="de-AT" dirty="0"/>
              <a:t>bestimme alle Funktionen f : </a:t>
            </a:r>
            <a:r>
              <a:rPr lang="de-AT" b="1" dirty="0"/>
              <a:t>R</a:t>
            </a:r>
            <a:r>
              <a:rPr lang="de-AT" dirty="0"/>
              <a:t> </a:t>
            </a:r>
            <a:r>
              <a:rPr lang="de-AT" dirty="0" smtClean="0">
                <a:latin typeface="Calibri"/>
                <a:cs typeface="Calibri"/>
              </a:rPr>
              <a:t>→</a:t>
            </a:r>
            <a:r>
              <a:rPr lang="de-AT" dirty="0" smtClean="0"/>
              <a:t> </a:t>
            </a:r>
            <a:r>
              <a:rPr lang="de-AT" b="1" dirty="0"/>
              <a:t>R</a:t>
            </a:r>
            <a:r>
              <a:rPr lang="de-AT" dirty="0"/>
              <a:t>, so dass die </a:t>
            </a:r>
            <a:r>
              <a:rPr lang="de-AT" dirty="0" smtClean="0"/>
              <a:t>Gleichung f(</a:t>
            </a:r>
            <a:r>
              <a:rPr lang="de-AT" dirty="0" smtClean="0">
                <a:sym typeface="Symbol"/>
              </a:rPr>
              <a:t></a:t>
            </a:r>
            <a:r>
              <a:rPr lang="de-AT" dirty="0" err="1" smtClean="0"/>
              <a:t>x</a:t>
            </a:r>
            <a:r>
              <a:rPr lang="de-AT" dirty="0" err="1">
                <a:sym typeface="Symbol"/>
              </a:rPr>
              <a:t></a:t>
            </a:r>
            <a:r>
              <a:rPr lang="de-AT" dirty="0" err="1" smtClean="0"/>
              <a:t>y</a:t>
            </a:r>
            <a:r>
              <a:rPr lang="de-AT" dirty="0"/>
              <a:t>) = </a:t>
            </a:r>
            <a:r>
              <a:rPr lang="de-AT" dirty="0" smtClean="0"/>
              <a:t>f(x)</a:t>
            </a:r>
            <a:r>
              <a:rPr lang="de-AT" dirty="0">
                <a:sym typeface="Symbol"/>
              </a:rPr>
              <a:t> </a:t>
            </a:r>
            <a:r>
              <a:rPr lang="de-AT" dirty="0" smtClean="0"/>
              <a:t>f(y)</a:t>
            </a:r>
            <a:r>
              <a:rPr lang="de-AT" dirty="0" smtClean="0">
                <a:sym typeface="Symbol"/>
              </a:rPr>
              <a:t> </a:t>
            </a:r>
            <a:r>
              <a:rPr lang="de-AT" dirty="0" smtClean="0"/>
              <a:t>für alle x</a:t>
            </a:r>
            <a:r>
              <a:rPr lang="de-AT" dirty="0"/>
              <a:t>, y </a:t>
            </a:r>
            <a:r>
              <a:rPr lang="de-AT" dirty="0" smtClean="0">
                <a:sym typeface="Symbol"/>
              </a:rPr>
              <a:t></a:t>
            </a:r>
            <a:r>
              <a:rPr lang="de-AT" dirty="0" smtClean="0"/>
              <a:t> </a:t>
            </a:r>
            <a:r>
              <a:rPr lang="de-AT" b="1" dirty="0"/>
              <a:t>R</a:t>
            </a:r>
            <a:r>
              <a:rPr lang="de-AT" dirty="0"/>
              <a:t> gilt. (Hierbei bezeichnet </a:t>
            </a:r>
            <a:r>
              <a:rPr lang="de-AT" dirty="0" smtClean="0">
                <a:solidFill>
                  <a:prstClr val="black"/>
                </a:solidFill>
                <a:sym typeface="Symbol"/>
              </a:rPr>
              <a:t>z </a:t>
            </a:r>
            <a:r>
              <a:rPr lang="de-AT" dirty="0" smtClean="0"/>
              <a:t>die </a:t>
            </a:r>
            <a:r>
              <a:rPr lang="de-AT" dirty="0"/>
              <a:t>größte ganze Zahl, die nicht größer als z ist</a:t>
            </a:r>
            <a:r>
              <a:rPr lang="de-AT" dirty="0" smtClean="0"/>
              <a:t>.)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 smtClean="0"/>
              <a:t>Antwort: f(x) = c mit c = 0 oder 1 ≤ c &lt; 2.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1509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de-AT" sz="2000" dirty="0" smtClean="0">
                <a:solidFill>
                  <a:schemeClr val="bg1">
                    <a:lumMod val="85000"/>
                  </a:schemeClr>
                </a:solidFill>
              </a:rPr>
              <a:t>Suchen nach der schönsten Aufgabe                                     Robert Geretschläger</a:t>
            </a:r>
            <a:endParaRPr lang="de-AT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de-AT" dirty="0" smtClean="0"/>
              <a:t>Eine typische Känguruaufgabe:</a:t>
            </a:r>
          </a:p>
          <a:p>
            <a:pPr marL="0" indent="0">
              <a:buNone/>
            </a:pPr>
            <a:r>
              <a:rPr lang="de-AT" sz="2800" dirty="0" smtClean="0"/>
              <a:t>(Aufgabe 6, Ben 2011) </a:t>
            </a:r>
          </a:p>
          <a:p>
            <a:pPr marL="0" indent="0">
              <a:buNone/>
            </a:pPr>
            <a:r>
              <a:rPr lang="de-AT" sz="2800" dirty="0" smtClean="0"/>
              <a:t>Welchen </a:t>
            </a:r>
            <a:r>
              <a:rPr lang="de-AT" sz="2800" dirty="0"/>
              <a:t>der folgenden Teile </a:t>
            </a:r>
            <a:r>
              <a:rPr lang="de-AT" sz="2800" dirty="0" smtClean="0"/>
              <a:t>brauche </a:t>
            </a:r>
          </a:p>
          <a:p>
            <a:pPr marL="0" indent="0">
              <a:buNone/>
            </a:pPr>
            <a:r>
              <a:rPr lang="de-AT" sz="2800" dirty="0" smtClean="0"/>
              <a:t>ich</a:t>
            </a:r>
            <a:r>
              <a:rPr lang="de-AT" sz="2800" dirty="0"/>
              <a:t>, um den </a:t>
            </a:r>
            <a:r>
              <a:rPr lang="de-AT" sz="2800" dirty="0" smtClean="0"/>
              <a:t>abgebildeten </a:t>
            </a:r>
            <a:r>
              <a:rPr lang="de-AT" sz="2800" dirty="0"/>
              <a:t>Quader zu </a:t>
            </a:r>
            <a:endParaRPr lang="de-AT" sz="2800" dirty="0" smtClean="0"/>
          </a:p>
          <a:p>
            <a:pPr marL="0" indent="0">
              <a:buNone/>
            </a:pPr>
            <a:r>
              <a:rPr lang="de-AT" sz="2800" dirty="0" smtClean="0"/>
              <a:t>vervollständigen?</a:t>
            </a:r>
          </a:p>
          <a:p>
            <a:pPr marL="0" indent="0">
              <a:buNone/>
            </a:pPr>
            <a:r>
              <a:rPr lang="pt-BR" sz="2800" dirty="0" smtClean="0"/>
              <a:t>    A</a:t>
            </a:r>
            <a:r>
              <a:rPr lang="pt-BR" sz="2800" dirty="0"/>
              <a:t>)  	          </a:t>
            </a:r>
            <a:r>
              <a:rPr lang="pt-BR" sz="2800" dirty="0" smtClean="0"/>
              <a:t> B</a:t>
            </a:r>
            <a:r>
              <a:rPr lang="pt-BR" sz="2800" dirty="0"/>
              <a:t>)  	       </a:t>
            </a:r>
            <a:r>
              <a:rPr lang="pt-BR" sz="2800" dirty="0" smtClean="0"/>
              <a:t> C</a:t>
            </a:r>
            <a:r>
              <a:rPr lang="pt-BR" sz="2800" dirty="0"/>
              <a:t>)  	   </a:t>
            </a:r>
            <a:r>
              <a:rPr lang="pt-BR" sz="2800" dirty="0" smtClean="0"/>
              <a:t> D</a:t>
            </a:r>
            <a:r>
              <a:rPr lang="pt-BR" sz="2800" dirty="0"/>
              <a:t>)  	  </a:t>
            </a:r>
            <a:r>
              <a:rPr lang="pt-BR" sz="2800" dirty="0" smtClean="0"/>
              <a:t>           E</a:t>
            </a:r>
            <a:r>
              <a:rPr lang="pt-BR" sz="2800" dirty="0"/>
              <a:t>) </a:t>
            </a:r>
            <a:endParaRPr lang="de-AT" sz="2800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37112"/>
            <a:ext cx="7488832" cy="1656318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268760"/>
            <a:ext cx="2335634" cy="217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9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de-AT" sz="2000" dirty="0" smtClean="0">
                <a:solidFill>
                  <a:schemeClr val="bg1">
                    <a:lumMod val="85000"/>
                  </a:schemeClr>
                </a:solidFill>
              </a:rPr>
              <a:t>Suchen nach der schönsten Aufgabe                                     Robert Geretschläger</a:t>
            </a:r>
            <a:endParaRPr lang="de-AT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de-AT" dirty="0" smtClean="0"/>
              <a:t>Bedeutung für die Schule - Ziele</a:t>
            </a:r>
          </a:p>
          <a:p>
            <a:pPr marL="0" indent="0">
              <a:buNone/>
            </a:pPr>
            <a:r>
              <a:rPr lang="de-AT" dirty="0" smtClean="0"/>
              <a:t>IMO</a:t>
            </a:r>
          </a:p>
          <a:p>
            <a:r>
              <a:rPr lang="de-AT" dirty="0" smtClean="0"/>
              <a:t>Letzte und ultimative Runde der Olympiaden</a:t>
            </a:r>
          </a:p>
          <a:p>
            <a:r>
              <a:rPr lang="de-AT" dirty="0" smtClean="0"/>
              <a:t>Kurse zur Förderung von Interessen und Begabungen in reiner Mathematik</a:t>
            </a:r>
          </a:p>
          <a:p>
            <a:pPr marL="0" indent="0">
              <a:buNone/>
            </a:pPr>
            <a:r>
              <a:rPr lang="de-AT" dirty="0" smtClean="0"/>
              <a:t>Känguru</a:t>
            </a:r>
          </a:p>
          <a:p>
            <a:r>
              <a:rPr lang="de-AT" dirty="0" smtClean="0"/>
              <a:t>Popularisierung</a:t>
            </a:r>
          </a:p>
          <a:p>
            <a:r>
              <a:rPr lang="de-AT" dirty="0" smtClean="0"/>
              <a:t>Identifikation verborgener Talente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1509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de-AT" sz="2000" dirty="0" smtClean="0">
                <a:solidFill>
                  <a:schemeClr val="bg1">
                    <a:lumMod val="85000"/>
                  </a:schemeClr>
                </a:solidFill>
              </a:rPr>
              <a:t>Suchen nach der schönsten Aufgabe                                     Robert Geretschläger</a:t>
            </a:r>
            <a:endParaRPr lang="de-AT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AT" dirty="0" smtClean="0"/>
              <a:t>IMO Aufgabenauswahlprozess</a:t>
            </a:r>
          </a:p>
          <a:p>
            <a:r>
              <a:rPr lang="de-AT" dirty="0" smtClean="0"/>
              <a:t>Vorschläge der teilnehmenden Länder</a:t>
            </a:r>
          </a:p>
          <a:p>
            <a:r>
              <a:rPr lang="de-AT" dirty="0" smtClean="0"/>
              <a:t>Vorauswahl durch Komitee </a:t>
            </a:r>
            <a:r>
              <a:rPr lang="de-AT" dirty="0" smtClean="0">
                <a:latin typeface="Calibri"/>
                <a:cs typeface="Calibri"/>
              </a:rPr>
              <a:t>→ Short List</a:t>
            </a:r>
          </a:p>
          <a:p>
            <a:r>
              <a:rPr lang="de-AT" dirty="0" smtClean="0">
                <a:latin typeface="Calibri"/>
                <a:cs typeface="Calibri"/>
              </a:rPr>
              <a:t>Jury bekommt Aufgaben ohne Lösungen</a:t>
            </a:r>
          </a:p>
          <a:p>
            <a:r>
              <a:rPr lang="de-AT" dirty="0" smtClean="0">
                <a:latin typeface="Calibri"/>
                <a:cs typeface="Calibri"/>
              </a:rPr>
              <a:t>Jury bekommt Lösungen</a:t>
            </a:r>
          </a:p>
          <a:p>
            <a:r>
              <a:rPr lang="de-AT" dirty="0" smtClean="0">
                <a:latin typeface="Calibri"/>
                <a:cs typeface="Calibri"/>
              </a:rPr>
              <a:t>Elimination bekannter Aufgaben</a:t>
            </a:r>
          </a:p>
          <a:p>
            <a:r>
              <a:rPr lang="de-AT" dirty="0" smtClean="0">
                <a:latin typeface="Calibri"/>
                <a:cs typeface="Calibri"/>
              </a:rPr>
              <a:t>Vorschläge und Wahl nach Gruppen („leicht“, „mittel“, „schwer“)</a:t>
            </a:r>
          </a:p>
          <a:p>
            <a:r>
              <a:rPr lang="de-AT" dirty="0" smtClean="0">
                <a:latin typeface="Calibri"/>
                <a:cs typeface="Calibri"/>
              </a:rPr>
              <a:t>Geometrie, Zahlentheorie, Algebra, Kombinatorik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1509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de-AT" sz="2000" dirty="0" smtClean="0">
                <a:solidFill>
                  <a:schemeClr val="bg1">
                    <a:lumMod val="85000"/>
                  </a:schemeClr>
                </a:solidFill>
              </a:rPr>
              <a:t>Suchen nach der schönsten Aufgabe                                     Robert Geretschläger</a:t>
            </a:r>
            <a:endParaRPr lang="de-AT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lvl="0" indent="0">
              <a:buNone/>
            </a:pPr>
            <a:r>
              <a:rPr lang="de-AT" sz="3000" dirty="0">
                <a:solidFill>
                  <a:prstClr val="black"/>
                </a:solidFill>
              </a:rPr>
              <a:t>IMO </a:t>
            </a:r>
            <a:r>
              <a:rPr lang="de-AT" sz="3000" dirty="0" smtClean="0">
                <a:solidFill>
                  <a:prstClr val="black"/>
                </a:solidFill>
              </a:rPr>
              <a:t>Aufgabenauswahlprozess – Teil 2</a:t>
            </a:r>
          </a:p>
          <a:p>
            <a:pPr marL="0" lvl="0" indent="0">
              <a:buNone/>
            </a:pPr>
            <a:endParaRPr lang="de-AT" sz="3000" dirty="0" smtClean="0">
              <a:solidFill>
                <a:prstClr val="black"/>
              </a:solidFill>
            </a:endParaRPr>
          </a:p>
          <a:p>
            <a:r>
              <a:rPr lang="de-AT" sz="3000" dirty="0" smtClean="0">
                <a:solidFill>
                  <a:prstClr val="black"/>
                </a:solidFill>
              </a:rPr>
              <a:t>nach Auswahl Formulierung Englisch</a:t>
            </a:r>
          </a:p>
          <a:p>
            <a:r>
              <a:rPr lang="de-AT" sz="3000" dirty="0" smtClean="0">
                <a:solidFill>
                  <a:prstClr val="black"/>
                </a:solidFill>
              </a:rPr>
              <a:t>Übersetzung in offizielle Sprachen (F, D, S, R)</a:t>
            </a:r>
          </a:p>
          <a:p>
            <a:r>
              <a:rPr lang="de-AT" sz="3000" dirty="0" smtClean="0">
                <a:solidFill>
                  <a:prstClr val="black"/>
                </a:solidFill>
              </a:rPr>
              <a:t>Übersetzung in restliche Sprachen</a:t>
            </a:r>
          </a:p>
          <a:p>
            <a:r>
              <a:rPr lang="de-AT" sz="3000" dirty="0" smtClean="0">
                <a:solidFill>
                  <a:prstClr val="black"/>
                </a:solidFill>
              </a:rPr>
              <a:t>Korrekturschema wird von </a:t>
            </a:r>
            <a:r>
              <a:rPr lang="de-AT" sz="3000" dirty="0" err="1" smtClean="0">
                <a:solidFill>
                  <a:prstClr val="black"/>
                </a:solidFill>
              </a:rPr>
              <a:t>Koordinatorenteam</a:t>
            </a:r>
            <a:r>
              <a:rPr lang="de-AT" sz="3000" dirty="0" smtClean="0">
                <a:solidFill>
                  <a:prstClr val="black"/>
                </a:solidFill>
              </a:rPr>
              <a:t> vorgeschlagen und von Jury beschlossen</a:t>
            </a:r>
            <a:endParaRPr lang="de-AT" sz="3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7220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de-AT" sz="2000" dirty="0" smtClean="0">
                <a:solidFill>
                  <a:schemeClr val="bg1">
                    <a:lumMod val="85000"/>
                  </a:schemeClr>
                </a:solidFill>
              </a:rPr>
              <a:t>Suchen nach der schönsten Aufgabe                                     Robert Geretschläger</a:t>
            </a:r>
            <a:endParaRPr lang="de-AT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lvl="0" indent="0">
              <a:buNone/>
            </a:pPr>
            <a:r>
              <a:rPr lang="de-AT" sz="3000" dirty="0">
                <a:solidFill>
                  <a:prstClr val="black"/>
                </a:solidFill>
              </a:rPr>
              <a:t>IMO </a:t>
            </a:r>
            <a:r>
              <a:rPr lang="de-AT" sz="3000" dirty="0" smtClean="0">
                <a:solidFill>
                  <a:prstClr val="black"/>
                </a:solidFill>
              </a:rPr>
              <a:t>Aufgabenauswahlprozess – Kriterien</a:t>
            </a:r>
          </a:p>
          <a:p>
            <a:pPr marL="0" lvl="0" indent="0">
              <a:buNone/>
            </a:pPr>
            <a:endParaRPr lang="de-AT" sz="3000" dirty="0" smtClean="0">
              <a:solidFill>
                <a:prstClr val="black"/>
              </a:solidFill>
            </a:endParaRPr>
          </a:p>
          <a:p>
            <a:r>
              <a:rPr lang="de-AT" sz="3000" dirty="0" smtClean="0">
                <a:solidFill>
                  <a:prstClr val="black"/>
                </a:solidFill>
              </a:rPr>
              <a:t>Aufgaben dürfen nicht bekannt sein</a:t>
            </a:r>
          </a:p>
          <a:p>
            <a:r>
              <a:rPr lang="de-AT" sz="3000" dirty="0" smtClean="0">
                <a:solidFill>
                  <a:prstClr val="black"/>
                </a:solidFill>
              </a:rPr>
              <a:t>Schönheit</a:t>
            </a:r>
          </a:p>
          <a:p>
            <a:r>
              <a:rPr lang="de-AT" sz="3000" dirty="0" smtClean="0">
                <a:solidFill>
                  <a:prstClr val="black"/>
                </a:solidFill>
              </a:rPr>
              <a:t>Relevanz für Forschung</a:t>
            </a:r>
          </a:p>
          <a:p>
            <a:r>
              <a:rPr lang="de-AT" sz="3000" dirty="0" smtClean="0">
                <a:solidFill>
                  <a:prstClr val="black"/>
                </a:solidFill>
              </a:rPr>
              <a:t>Geringe Notwendigkeit für Anwendung bekannter Methoden</a:t>
            </a:r>
          </a:p>
          <a:p>
            <a:r>
              <a:rPr lang="de-AT" sz="3000" dirty="0" smtClean="0">
                <a:solidFill>
                  <a:prstClr val="black"/>
                </a:solidFill>
              </a:rPr>
              <a:t>Mode</a:t>
            </a:r>
          </a:p>
          <a:p>
            <a:r>
              <a:rPr lang="de-AT" sz="3000" dirty="0" smtClean="0">
                <a:solidFill>
                  <a:prstClr val="black"/>
                </a:solidFill>
              </a:rPr>
              <a:t>Was ist für „meine“ Schüler/innen am besten?</a:t>
            </a:r>
            <a:endParaRPr lang="de-AT" sz="3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7220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735</Words>
  <Application>Microsoft Office PowerPoint</Application>
  <PresentationFormat>Bildschirmpräsentation (4:3)</PresentationFormat>
  <Paragraphs>145</Paragraphs>
  <Slides>22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Larissa</vt:lpstr>
      <vt:lpstr>Suchen nach der schönsten Aufgabe</vt:lpstr>
      <vt:lpstr>Suchen nach der schönsten Aufgabe                                     Robert Geretschläger</vt:lpstr>
      <vt:lpstr>Suchen nach der schönsten Aufgabe                                     Robert Geretschläger</vt:lpstr>
      <vt:lpstr>Suchen nach der schönsten Aufgabe                                     Robert Geretschläger</vt:lpstr>
      <vt:lpstr>Suchen nach der schönsten Aufgabe                                     Robert Geretschläger</vt:lpstr>
      <vt:lpstr>Suchen nach der schönsten Aufgabe                                     Robert Geretschläger</vt:lpstr>
      <vt:lpstr>Suchen nach der schönsten Aufgabe                                     Robert Geretschläger</vt:lpstr>
      <vt:lpstr>Suchen nach der schönsten Aufgabe                                     Robert Geretschläger</vt:lpstr>
      <vt:lpstr>Suchen nach der schönsten Aufgabe                                     Robert Geretschläger</vt:lpstr>
      <vt:lpstr>Suchen nach der schönsten Aufgabe                                     Robert Geretschläger</vt:lpstr>
      <vt:lpstr>Suchen nach der schönsten Aufgabe                                     Robert Geretschläger</vt:lpstr>
      <vt:lpstr>Suchen nach der schönsten Aufgabe                                     Robert Geretschläger</vt:lpstr>
      <vt:lpstr>Suchen nach der schönsten Aufgabe                                     Robert Geretschläger</vt:lpstr>
      <vt:lpstr>Suchen nach der schönsten Aufgabe                                     Robert Geretschläger</vt:lpstr>
      <vt:lpstr>Suchen nach der schönsten Aufgabe                                     Robert Geretschläger</vt:lpstr>
      <vt:lpstr>Suchen nach der schönsten Aufgabe                                     Robert Geretschläger</vt:lpstr>
      <vt:lpstr>Suchen nach der schönsten Aufgabe                                     Robert Geretschläger</vt:lpstr>
      <vt:lpstr>Suchen nach der schönsten Aufgabe                                     Robert Geretschläger</vt:lpstr>
      <vt:lpstr>Suchen nach der schönsten Aufgabe                                     Robert Geretschläger</vt:lpstr>
      <vt:lpstr>Suchen nach der schönsten Aufgabe                                     Robert Geretschläger</vt:lpstr>
      <vt:lpstr>Suchen nach der schönsten Aufgabe                                     Robert Geretschläger</vt:lpstr>
      <vt:lpstr>Suchen nach der schönsten Aufgabe                                     Robert Geretschläger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Suchen nach der schönsten Aufgabe</dc:title>
  <dc:creator>Robert</dc:creator>
  <cp:lastModifiedBy>Robert</cp:lastModifiedBy>
  <cp:revision>29</cp:revision>
  <dcterms:created xsi:type="dcterms:W3CDTF">2011-04-16T08:58:34Z</dcterms:created>
  <dcterms:modified xsi:type="dcterms:W3CDTF">2011-04-26T12:52:48Z</dcterms:modified>
</cp:coreProperties>
</file>